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56" r:id="rId5"/>
    <p:sldId id="257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632-7C82-F248-AC3C-3EDC853C0AC4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90AF-7D03-8D4C-B064-1A12DFAB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9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632-7C82-F248-AC3C-3EDC853C0AC4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90AF-7D03-8D4C-B064-1A12DFAB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5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632-7C82-F248-AC3C-3EDC853C0AC4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90AF-7D03-8D4C-B064-1A12DFAB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8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632-7C82-F248-AC3C-3EDC853C0AC4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90AF-7D03-8D4C-B064-1A12DFAB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8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632-7C82-F248-AC3C-3EDC853C0AC4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90AF-7D03-8D4C-B064-1A12DFAB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3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632-7C82-F248-AC3C-3EDC853C0AC4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90AF-7D03-8D4C-B064-1A12DFAB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2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632-7C82-F248-AC3C-3EDC853C0AC4}" type="datetimeFigureOut">
              <a:rPr lang="en-US" smtClean="0"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90AF-7D03-8D4C-B064-1A12DFAB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632-7C82-F248-AC3C-3EDC853C0AC4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90AF-7D03-8D4C-B064-1A12DFAB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5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632-7C82-F248-AC3C-3EDC853C0AC4}" type="datetimeFigureOut">
              <a:rPr lang="en-US" smtClean="0"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90AF-7D03-8D4C-B064-1A12DFAB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632-7C82-F248-AC3C-3EDC853C0AC4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90AF-7D03-8D4C-B064-1A12DFAB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3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632-7C82-F248-AC3C-3EDC853C0AC4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90AF-7D03-8D4C-B064-1A12DFAB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7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A5632-7C82-F248-AC3C-3EDC853C0AC4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90AF-7D03-8D4C-B064-1A12DFAB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2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ab.ed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23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Why have </a:t>
            </a:r>
            <a:r>
              <a:rPr lang="en-US" sz="3200" dirty="0"/>
              <a:t>d</a:t>
            </a:r>
            <a:r>
              <a:rPr lang="en-US" sz="3200" dirty="0" smtClean="0"/>
              <a:t>iscipline specific Introductory courses have been </a:t>
            </a:r>
            <a:r>
              <a:rPr lang="en-US" sz="3200" dirty="0" smtClean="0"/>
              <a:t>removed</a:t>
            </a:r>
            <a:r>
              <a:rPr lang="en-US" sz="3200" dirty="0" smtClean="0"/>
              <a:t> </a:t>
            </a:r>
            <a:r>
              <a:rPr lang="en-US" sz="3200" dirty="0" smtClean="0"/>
              <a:t>from Gen Ed 2.0?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9716"/>
            <a:ext cx="8229600" cy="4046447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“We need to prevent </a:t>
            </a:r>
            <a:r>
              <a:rPr lang="en-US" sz="2400" dirty="0"/>
              <a:t>schools (</a:t>
            </a:r>
            <a:r>
              <a:rPr lang="en-US" sz="2400" dirty="0" smtClean="0"/>
              <a:t>e.g. </a:t>
            </a:r>
            <a:r>
              <a:rPr lang="en-US" sz="2400" dirty="0"/>
              <a:t>engineering) from simply subsuming the credit hours into their program by claiming that their courses meet the SLO’s</a:t>
            </a:r>
            <a:r>
              <a:rPr lang="en-US" sz="2400"/>
              <a:t>. </a:t>
            </a:r>
            <a:r>
              <a:rPr lang="en-US" sz="2400" smtClean="0"/>
              <a:t>We </a:t>
            </a:r>
            <a:r>
              <a:rPr lang="en-US" sz="2400" dirty="0"/>
              <a:t>want gen </a:t>
            </a:r>
            <a:r>
              <a:rPr lang="en-US" sz="2400" dirty="0" err="1"/>
              <a:t>ed</a:t>
            </a:r>
            <a:r>
              <a:rPr lang="en-US" sz="2400" dirty="0"/>
              <a:t> courses fully focused on gen </a:t>
            </a:r>
            <a:r>
              <a:rPr lang="en-US" sz="2400" dirty="0" err="1"/>
              <a:t>ed</a:t>
            </a:r>
            <a:r>
              <a:rPr lang="en-US" sz="2400" dirty="0"/>
              <a:t> SLO’s, not secondarily focused, as would be the case in a course that serves dual </a:t>
            </a:r>
            <a:r>
              <a:rPr lang="en-US" sz="2400" dirty="0" smtClean="0"/>
              <a:t>purposes.</a:t>
            </a:r>
          </a:p>
          <a:p>
            <a:pPr marL="514350" indent="-514350">
              <a:buAutoNum type="arabicParenR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2)  	The </a:t>
            </a:r>
            <a:r>
              <a:rPr lang="en-US" sz="2400" dirty="0"/>
              <a:t>philosophical </a:t>
            </a:r>
            <a:r>
              <a:rPr lang="en-US" sz="2400" dirty="0" smtClean="0"/>
              <a:t>point is </a:t>
            </a:r>
            <a:r>
              <a:rPr lang="en-US" sz="2400" dirty="0"/>
              <a:t>that general education </a:t>
            </a:r>
            <a:r>
              <a:rPr lang="en-US" sz="2400" dirty="0" smtClean="0"/>
              <a:t>has </a:t>
            </a:r>
            <a:r>
              <a:rPr lang="en-US" sz="2400" dirty="0"/>
              <a:t>to be </a:t>
            </a:r>
            <a:r>
              <a:rPr lang="en-US" sz="2400" dirty="0" smtClean="0"/>
              <a:t>	outside </a:t>
            </a:r>
            <a:r>
              <a:rPr lang="en-US" sz="2400" dirty="0"/>
              <a:t>the major - </a:t>
            </a:r>
            <a:r>
              <a:rPr lang="en-US" sz="2400" dirty="0" err="1"/>
              <a:t>ie</a:t>
            </a:r>
            <a:r>
              <a:rPr lang="en-US" sz="2400" dirty="0"/>
              <a:t> </a:t>
            </a:r>
            <a:r>
              <a:rPr lang="en-US" sz="2400" dirty="0" smtClean="0"/>
              <a:t>promote actual </a:t>
            </a:r>
            <a:r>
              <a:rPr lang="en-US" sz="2400" dirty="0"/>
              <a:t>breadth of </a:t>
            </a:r>
            <a:r>
              <a:rPr lang="en-US" sz="2400" dirty="0" smtClean="0"/>
              <a:t>	knowledge” (Nathan 	</a:t>
            </a:r>
            <a:r>
              <a:rPr lang="en-US" sz="2400" dirty="0" err="1" smtClean="0"/>
              <a:t>Oyler</a:t>
            </a:r>
            <a:r>
              <a:rPr lang="en-US" sz="2400" dirty="0" smtClean="0"/>
              <a:t>, CAS).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540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unanticipated consequences of removing Intro/required courses from UMKC’s “native” Gen Ed 2.0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Elimination of broad exposure to less visible </a:t>
            </a:r>
            <a:r>
              <a:rPr lang="en-US" sz="2400" dirty="0" smtClean="0"/>
              <a:t>disciplines</a:t>
            </a:r>
          </a:p>
          <a:p>
            <a:endParaRPr lang="en-US" sz="2400" dirty="0" smtClean="0"/>
          </a:p>
          <a:p>
            <a:r>
              <a:rPr lang="en-US" sz="2400" dirty="0" smtClean="0"/>
              <a:t>Reduction of majors in less visible </a:t>
            </a:r>
            <a:r>
              <a:rPr lang="en-US" sz="2400" dirty="0" smtClean="0"/>
              <a:t>disciplines</a:t>
            </a:r>
          </a:p>
          <a:p>
            <a:endParaRPr lang="en-US" sz="2400" dirty="0" smtClean="0"/>
          </a:p>
          <a:p>
            <a:r>
              <a:rPr lang="en-US" sz="2400" dirty="0" smtClean="0"/>
              <a:t>Less buy-in from faculty—many will choose to articulate their courses with State core (42) rather than participate in UMKC </a:t>
            </a:r>
            <a:r>
              <a:rPr lang="en-US" sz="2400" dirty="0" smtClean="0"/>
              <a:t>program</a:t>
            </a:r>
          </a:p>
          <a:p>
            <a:endParaRPr lang="en-US" sz="2400" dirty="0" smtClean="0"/>
          </a:p>
          <a:p>
            <a:r>
              <a:rPr lang="en-US" sz="2400" dirty="0" smtClean="0"/>
              <a:t>State core potentially lowers the standards for Gen Ed requirements by making them interchangeable across all institutions of higher </a:t>
            </a:r>
            <a:r>
              <a:rPr lang="en-US" sz="2400" dirty="0" err="1" smtClean="0"/>
              <a:t>ed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0392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Gen Ed 2.0 as currently configured is implemented</a:t>
            </a:r>
            <a:r>
              <a:rPr lang="mr-IN" sz="2800" dirty="0" smtClean="0"/>
              <a:t>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it </a:t>
            </a:r>
            <a:r>
              <a:rPr lang="en-US" sz="2400" dirty="0"/>
              <a:t>becomes mathematically impossible </a:t>
            </a:r>
            <a:r>
              <a:rPr lang="en-US" sz="2400" dirty="0" smtClean="0"/>
              <a:t>for </a:t>
            </a:r>
            <a:r>
              <a:rPr lang="en-US" sz="2400" dirty="0"/>
              <a:t>Medical Students to graduate with a BA/MD within six years.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a "native" student cannot use AP </a:t>
            </a:r>
            <a:r>
              <a:rPr lang="en-US" sz="2400" dirty="0" smtClean="0"/>
              <a:t>courses </a:t>
            </a:r>
            <a:r>
              <a:rPr lang="en-US" sz="2400" dirty="0"/>
              <a:t>to fulfill UMKC Gen Ed credit EVER.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 student, who </a:t>
            </a:r>
            <a:r>
              <a:rPr lang="en-US" sz="2400" dirty="0"/>
              <a:t>enrolls at UMKC as a first time college student, </a:t>
            </a:r>
            <a:r>
              <a:rPr lang="en-US" sz="2400" dirty="0" smtClean="0"/>
              <a:t>will </a:t>
            </a:r>
            <a:r>
              <a:rPr lang="en-US" sz="2400" dirty="0"/>
              <a:t>be forever bound under the UMKC Gen </a:t>
            </a:r>
            <a:r>
              <a:rPr lang="en-US" sz="2400" dirty="0" err="1"/>
              <a:t>Eds</a:t>
            </a:r>
            <a:r>
              <a:rPr lang="en-US" sz="2400" dirty="0"/>
              <a:t> and will never be allowed to switch to MOTR42. Even if she leaves UMKC for a semester and returns, she will always be bound by Gen </a:t>
            </a:r>
            <a:r>
              <a:rPr lang="en-US" sz="2400" dirty="0" smtClean="0"/>
              <a:t>Ed 2.0.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897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2993"/>
            <a:ext cx="7772400" cy="2263760"/>
          </a:xfrm>
        </p:spPr>
        <p:txBody>
          <a:bodyPr/>
          <a:lstStyle/>
          <a:p>
            <a:r>
              <a:rPr lang="en-US" dirty="0" smtClean="0"/>
              <a:t>Peer Institutions Using SOC 101 as a Gen Ed Requirement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94418"/>
            <a:ext cx="6400800" cy="1914074"/>
          </a:xfrm>
        </p:spPr>
        <p:txBody>
          <a:bodyPr/>
          <a:lstStyle/>
          <a:p>
            <a:r>
              <a:rPr lang="en-US" dirty="0" smtClean="0"/>
              <a:t>Standard Practice is to allow introductory courses to apply toward Major/Minor as well as Gen 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0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84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Operational Peers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106"/>
            <a:ext cx="8229600" cy="4893057"/>
          </a:xfrm>
        </p:spPr>
        <p:txBody>
          <a:bodyPr>
            <a:normAutofit fontScale="32500" lnSpcReduction="20000"/>
          </a:bodyPr>
          <a:lstStyle/>
          <a:p>
            <a:pPr mar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University of Alabama at Birmingham (Birmingham, AL) </a:t>
            </a:r>
          </a:p>
          <a:p>
            <a:pPr lvl="0" fontAlgn="base"/>
            <a:r>
              <a:rPr lang="en-US" dirty="0"/>
              <a:t>VERIFIED: </a:t>
            </a:r>
            <a:r>
              <a:rPr lang="en-US" dirty="0" err="1"/>
              <a:t>Sociol</a:t>
            </a:r>
            <a:r>
              <a:rPr lang="en-US" dirty="0"/>
              <a:t> 101 CAN be used for Gen Ed Social Science Distribution-</a:t>
            </a:r>
            <a:r>
              <a:rPr lang="en-US" dirty="0" err="1"/>
              <a:t>dbs</a:t>
            </a:r>
            <a:r>
              <a:rPr lang="en-US" dirty="0"/>
              <a:t> 9-24-18</a:t>
            </a:r>
          </a:p>
          <a:p>
            <a:pPr fontAlgn="base"/>
            <a:r>
              <a:rPr lang="en-US" u="sng" dirty="0">
                <a:hlinkClick r:id="rId2"/>
              </a:rPr>
              <a:t>https://www.uab.edu/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 </a:t>
            </a:r>
          </a:p>
          <a:p>
            <a:pPr lvl="0" fontAlgn="base"/>
            <a:r>
              <a:rPr lang="en-US" dirty="0"/>
              <a:t>University of Colorado at Denver and Health Sciences Center (Denver, CO)</a:t>
            </a:r>
          </a:p>
          <a:p>
            <a:pPr fontAlgn="base"/>
            <a:r>
              <a:rPr lang="en-US" u="sng" dirty="0"/>
              <a:t>http://</a:t>
            </a:r>
            <a:r>
              <a:rPr lang="en-US" u="sng" dirty="0" err="1"/>
              <a:t>www.ucdenver.edu</a:t>
            </a:r>
            <a:r>
              <a:rPr lang="en-US" u="sng" dirty="0"/>
              <a:t>/Pages/</a:t>
            </a:r>
            <a:r>
              <a:rPr lang="en-US" u="sng" dirty="0" err="1"/>
              <a:t>UCDWelcomePage.aspx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https://</a:t>
            </a:r>
            <a:r>
              <a:rPr lang="en-US" dirty="0" err="1"/>
              <a:t>clas.ucdenver.edu</a:t>
            </a:r>
            <a:r>
              <a:rPr lang="en-US" dirty="0"/>
              <a:t>/sociology/degree-requirements </a:t>
            </a:r>
            <a:br>
              <a:rPr lang="en-US" dirty="0"/>
            </a:br>
            <a:r>
              <a:rPr lang="en-US" dirty="0"/>
              <a:t> </a:t>
            </a:r>
          </a:p>
          <a:p>
            <a:pPr lvl="0" fontAlgn="base"/>
            <a:r>
              <a:rPr lang="en-US" dirty="0"/>
              <a:t>University of Louisville (Louisville, KY) </a:t>
            </a:r>
          </a:p>
          <a:p>
            <a:pPr lvl="0" fontAlgn="base"/>
            <a:r>
              <a:rPr lang="en-US" dirty="0"/>
              <a:t>VERIFIED: </a:t>
            </a:r>
            <a:r>
              <a:rPr lang="en-US" dirty="0" err="1"/>
              <a:t>Sociol</a:t>
            </a:r>
            <a:r>
              <a:rPr lang="en-US" dirty="0"/>
              <a:t> 101 CAN be used for Gen Ed/ Called “Cardinal Core” Social Science Distribution-</a:t>
            </a:r>
            <a:r>
              <a:rPr lang="en-US" dirty="0" err="1"/>
              <a:t>dbs</a:t>
            </a:r>
            <a:r>
              <a:rPr lang="en-US" dirty="0"/>
              <a:t> 9-24-18</a:t>
            </a:r>
          </a:p>
          <a:p>
            <a:pPr fontAlgn="base"/>
            <a:r>
              <a:rPr lang="en-US" u="sng" dirty="0"/>
              <a:t>http://</a:t>
            </a:r>
            <a:r>
              <a:rPr lang="en-US" u="sng" dirty="0" err="1"/>
              <a:t>louisville.edu</a:t>
            </a:r>
            <a:r>
              <a:rPr lang="en-US" u="sng" dirty="0"/>
              <a:t>/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http://</a:t>
            </a:r>
            <a:r>
              <a:rPr lang="en-US" dirty="0" err="1"/>
              <a:t>louisville.edu</a:t>
            </a:r>
            <a:r>
              <a:rPr lang="en-US" dirty="0"/>
              <a:t>/provost/</a:t>
            </a:r>
            <a:r>
              <a:rPr lang="en-US" dirty="0" err="1"/>
              <a:t>ger</a:t>
            </a:r>
            <a:r>
              <a:rPr lang="en-US" dirty="0"/>
              <a:t>/ </a:t>
            </a:r>
          </a:p>
          <a:p>
            <a:pPr fontAlgn="base"/>
            <a:r>
              <a:rPr lang="en-US" dirty="0"/>
              <a:t>https://</a:t>
            </a:r>
            <a:r>
              <a:rPr lang="en-US" dirty="0" err="1"/>
              <a:t>louisville.edu</a:t>
            </a:r>
            <a:r>
              <a:rPr lang="en-US" dirty="0"/>
              <a:t>/online/programs/bachelors/bachelor-of-arts-in-sociology/degree-map </a:t>
            </a:r>
          </a:p>
          <a:p>
            <a:pPr fontAlgn="base"/>
            <a:r>
              <a:rPr lang="en-US" dirty="0"/>
              <a:t> </a:t>
            </a:r>
          </a:p>
          <a:p>
            <a:pPr lvl="0" fontAlgn="base"/>
            <a:r>
              <a:rPr lang="en-US" dirty="0"/>
              <a:t>University of Toledo (Toledo, OH) </a:t>
            </a:r>
          </a:p>
          <a:p>
            <a:pPr lvl="0" fontAlgn="base"/>
            <a:r>
              <a:rPr lang="en-US" dirty="0"/>
              <a:t>VERIFIED: </a:t>
            </a:r>
            <a:r>
              <a:rPr lang="en-US" dirty="0" err="1"/>
              <a:t>Sociol</a:t>
            </a:r>
            <a:r>
              <a:rPr lang="en-US" dirty="0"/>
              <a:t> 101 CAN be used for Gen Ed Social Science Distribution-</a:t>
            </a:r>
            <a:r>
              <a:rPr lang="en-US" dirty="0" err="1"/>
              <a:t>dbs</a:t>
            </a:r>
            <a:r>
              <a:rPr lang="en-US" dirty="0"/>
              <a:t> 9-24-18</a:t>
            </a:r>
          </a:p>
          <a:p>
            <a:pPr fontAlgn="base"/>
            <a:r>
              <a:rPr lang="en-US" u="sng" dirty="0"/>
              <a:t>http://</a:t>
            </a:r>
            <a:r>
              <a:rPr lang="en-US" u="sng" dirty="0" err="1"/>
              <a:t>www.utoledo.edu</a:t>
            </a:r>
            <a:r>
              <a:rPr lang="en-US" u="sng" dirty="0"/>
              <a:t>/</a:t>
            </a:r>
            <a:r>
              <a:rPr lang="en-US" dirty="0"/>
              <a:t> </a:t>
            </a:r>
          </a:p>
          <a:p>
            <a:pPr fontAlgn="base"/>
            <a:r>
              <a:rPr lang="en-US" u="sng" dirty="0"/>
              <a:t>http://</a:t>
            </a:r>
            <a:r>
              <a:rPr lang="en-US" u="sng" dirty="0" err="1"/>
              <a:t>www.utoledo.edu</a:t>
            </a:r>
            <a:r>
              <a:rPr lang="en-US" u="sng" dirty="0"/>
              <a:t>/</a:t>
            </a:r>
            <a:r>
              <a:rPr lang="en-US" u="sng" dirty="0" err="1"/>
              <a:t>aapr</a:t>
            </a:r>
            <a:r>
              <a:rPr lang="en-US" u="sng" dirty="0"/>
              <a:t>/assessment/general%20education.html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http://</a:t>
            </a:r>
            <a:r>
              <a:rPr lang="en-US" dirty="0" err="1"/>
              <a:t>www.utoledo.edu</a:t>
            </a:r>
            <a:r>
              <a:rPr lang="en-US" dirty="0"/>
              <a:t>/Programs/undergrad/Sociology </a:t>
            </a:r>
          </a:p>
          <a:p>
            <a:pPr fontAlgn="base"/>
            <a:r>
              <a:rPr lang="en-US" dirty="0"/>
              <a:t> </a:t>
            </a:r>
          </a:p>
          <a:p>
            <a:pPr lvl="0" fontAlgn="base"/>
            <a:r>
              <a:rPr lang="en-US" dirty="0"/>
              <a:t>Wayne State University (Detroit, MI) </a:t>
            </a:r>
          </a:p>
          <a:p>
            <a:pPr lvl="0" fontAlgn="base"/>
            <a:r>
              <a:rPr lang="en-US" dirty="0"/>
              <a:t>VERIFIED: </a:t>
            </a:r>
            <a:r>
              <a:rPr lang="en-US" dirty="0" err="1"/>
              <a:t>Sociol</a:t>
            </a:r>
            <a:r>
              <a:rPr lang="en-US" dirty="0"/>
              <a:t> 101 CAN be used for Gen Ed/ Social Inquiry Distribution-</a:t>
            </a:r>
            <a:r>
              <a:rPr lang="en-US" dirty="0" err="1"/>
              <a:t>dbs</a:t>
            </a:r>
            <a:r>
              <a:rPr lang="en-US" dirty="0"/>
              <a:t> 9-24-18</a:t>
            </a:r>
          </a:p>
          <a:p>
            <a:pPr fontAlgn="base"/>
            <a:r>
              <a:rPr lang="en-US" u="sng" dirty="0"/>
              <a:t>https://</a:t>
            </a:r>
            <a:r>
              <a:rPr lang="en-US" u="sng" dirty="0" err="1"/>
              <a:t>wayne.edu</a:t>
            </a:r>
            <a:r>
              <a:rPr lang="en-US" u="sng" dirty="0"/>
              <a:t>/</a:t>
            </a:r>
            <a:r>
              <a:rPr lang="en-US" dirty="0"/>
              <a:t> </a:t>
            </a:r>
          </a:p>
          <a:p>
            <a:pPr fontAlgn="base"/>
            <a:r>
              <a:rPr lang="en-US" u="sng" dirty="0"/>
              <a:t>https://</a:t>
            </a:r>
            <a:r>
              <a:rPr lang="en-US" u="sng" dirty="0" err="1"/>
              <a:t>provost.wayne.edu</a:t>
            </a:r>
            <a:r>
              <a:rPr lang="en-US" u="sng" dirty="0"/>
              <a:t>/general-education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http://</a:t>
            </a:r>
            <a:r>
              <a:rPr lang="en-US" dirty="0" err="1"/>
              <a:t>www.clas.wayne.edu</a:t>
            </a:r>
            <a:r>
              <a:rPr lang="en-US" dirty="0"/>
              <a:t>/Sociology/undergrad </a:t>
            </a:r>
          </a:p>
          <a:p>
            <a:pPr fontAlgn="base"/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6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Aspirational Peers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106"/>
            <a:ext cx="8229600" cy="4893057"/>
          </a:xfrm>
        </p:spPr>
        <p:txBody>
          <a:bodyPr>
            <a:normAutofit fontScale="25000" lnSpcReduction="20000"/>
          </a:bodyPr>
          <a:lstStyle/>
          <a:p>
            <a:pPr lvl="0" fontAlgn="base"/>
            <a:r>
              <a:rPr lang="en-US" sz="4800" dirty="0" smtClean="0"/>
              <a:t>Indiana </a:t>
            </a:r>
            <a:r>
              <a:rPr lang="en-US" sz="4800" dirty="0"/>
              <a:t>University-Purdue University-Indianapolis (Indianapolis, IN) </a:t>
            </a:r>
          </a:p>
          <a:p>
            <a:pPr lvl="0" fontAlgn="base"/>
            <a:r>
              <a:rPr lang="en-US" sz="4800" dirty="0"/>
              <a:t>VERIFIED: </a:t>
            </a:r>
            <a:r>
              <a:rPr lang="en-US" sz="4800" dirty="0" err="1"/>
              <a:t>Sociol</a:t>
            </a:r>
            <a:r>
              <a:rPr lang="en-US" sz="4800" dirty="0"/>
              <a:t> 101 CAN be used for Gen Ed Social Science Distribution-</a:t>
            </a:r>
            <a:r>
              <a:rPr lang="en-US" sz="4800" dirty="0" err="1"/>
              <a:t>dbs</a:t>
            </a:r>
            <a:r>
              <a:rPr lang="en-US" sz="4800" dirty="0"/>
              <a:t> 9-24-18</a:t>
            </a:r>
          </a:p>
          <a:p>
            <a:pPr fontAlgn="base"/>
            <a:r>
              <a:rPr lang="en-US" sz="4800" u="sng" dirty="0"/>
              <a:t>https://</a:t>
            </a:r>
            <a:r>
              <a:rPr lang="en-US" sz="4800" u="sng" dirty="0" err="1"/>
              <a:t>www.iupui.edu</a:t>
            </a:r>
            <a:r>
              <a:rPr lang="en-US" sz="4800" u="sng" dirty="0"/>
              <a:t>/</a:t>
            </a:r>
            <a:r>
              <a:rPr lang="en-US" sz="4800" dirty="0"/>
              <a:t> </a:t>
            </a:r>
          </a:p>
          <a:p>
            <a:pPr fontAlgn="base"/>
            <a:r>
              <a:rPr lang="en-US" sz="4800" u="sng" dirty="0"/>
              <a:t>https://</a:t>
            </a:r>
            <a:r>
              <a:rPr lang="en-US" sz="4800" u="sng" dirty="0" err="1"/>
              <a:t>due.iupui.edu</a:t>
            </a:r>
            <a:r>
              <a:rPr lang="en-US" sz="4800" u="sng" dirty="0"/>
              <a:t>/undergraduate-curricula/general-education/</a:t>
            </a:r>
            <a:r>
              <a:rPr lang="en-US" sz="4800" u="sng" dirty="0" err="1"/>
              <a:t>iupui</a:t>
            </a:r>
            <a:r>
              <a:rPr lang="en-US" sz="4800" u="sng" dirty="0"/>
              <a:t>-general-education-core/</a:t>
            </a:r>
            <a:r>
              <a:rPr lang="en-US" sz="4800" u="sng" dirty="0" err="1"/>
              <a:t>index.html</a:t>
            </a:r>
            <a:r>
              <a:rPr lang="en-US" sz="4800" dirty="0"/>
              <a:t> </a:t>
            </a:r>
          </a:p>
          <a:p>
            <a:pPr fontAlgn="base"/>
            <a:r>
              <a:rPr lang="en-US" sz="4800" dirty="0"/>
              <a:t>https://</a:t>
            </a:r>
            <a:r>
              <a:rPr lang="en-US" sz="4800" dirty="0" err="1"/>
              <a:t>bulletins.iu.edu</a:t>
            </a:r>
            <a:r>
              <a:rPr lang="en-US" sz="4800" dirty="0"/>
              <a:t>/</a:t>
            </a:r>
            <a:r>
              <a:rPr lang="en-US" sz="4800" dirty="0" err="1"/>
              <a:t>iupui</a:t>
            </a:r>
            <a:r>
              <a:rPr lang="en-US" sz="4800" dirty="0"/>
              <a:t>/2018-2019/schools/liberal-arts/undergraduate/bachelor/</a:t>
            </a:r>
            <a:r>
              <a:rPr lang="en-US" sz="4800" dirty="0" err="1"/>
              <a:t>sociology.shtml</a:t>
            </a:r>
            <a:r>
              <a:rPr lang="en-US" sz="4800" dirty="0"/>
              <a:t> </a:t>
            </a:r>
          </a:p>
          <a:p>
            <a:pPr fontAlgn="base"/>
            <a:r>
              <a:rPr lang="en-US" sz="4800" dirty="0"/>
              <a:t> </a:t>
            </a:r>
            <a:br>
              <a:rPr lang="en-US" sz="4800" dirty="0"/>
            </a:br>
            <a:r>
              <a:rPr lang="en-US" sz="4800" dirty="0"/>
              <a:t> </a:t>
            </a:r>
          </a:p>
          <a:p>
            <a:pPr lvl="0" fontAlgn="base"/>
            <a:r>
              <a:rPr lang="en-US" sz="4800" dirty="0"/>
              <a:t>University of Illinois at Chicago (Chicago, IL) </a:t>
            </a:r>
          </a:p>
          <a:p>
            <a:pPr lvl="0" fontAlgn="base"/>
            <a:r>
              <a:rPr lang="en-US" sz="4800" dirty="0"/>
              <a:t>VERIFIED: </a:t>
            </a:r>
            <a:r>
              <a:rPr lang="en-US" sz="4800" dirty="0" err="1"/>
              <a:t>Sociol</a:t>
            </a:r>
            <a:r>
              <a:rPr lang="en-US" sz="4800" dirty="0"/>
              <a:t> 101 CAN be used for Gen Ed Social Science Distribution-</a:t>
            </a:r>
            <a:r>
              <a:rPr lang="en-US" sz="4800" dirty="0" err="1"/>
              <a:t>dbs</a:t>
            </a:r>
            <a:r>
              <a:rPr lang="en-US" sz="4800" dirty="0"/>
              <a:t> 9-24-18</a:t>
            </a:r>
          </a:p>
          <a:p>
            <a:pPr fontAlgn="base"/>
            <a:r>
              <a:rPr lang="en-US" sz="4800" dirty="0"/>
              <a:t> </a:t>
            </a:r>
          </a:p>
          <a:p>
            <a:pPr lvl="0" fontAlgn="base"/>
            <a:r>
              <a:rPr lang="en-US" sz="4800" dirty="0"/>
              <a:t>University of Oklahoma-Norman Campus (Norman, OK) </a:t>
            </a:r>
          </a:p>
          <a:p>
            <a:pPr fontAlgn="base"/>
            <a:r>
              <a:rPr lang="en-US" sz="4800" u="sng" dirty="0" err="1"/>
              <a:t>www.ou.edu</a:t>
            </a:r>
            <a:r>
              <a:rPr lang="en-US" sz="4800" u="sng" dirty="0"/>
              <a:t>/</a:t>
            </a:r>
            <a:r>
              <a:rPr lang="en-US" sz="4800" dirty="0"/>
              <a:t> </a:t>
            </a:r>
          </a:p>
          <a:p>
            <a:pPr fontAlgn="base"/>
            <a:r>
              <a:rPr lang="en-US" sz="4800" dirty="0"/>
              <a:t>http://</a:t>
            </a:r>
            <a:r>
              <a:rPr lang="en-US" sz="4800" dirty="0" err="1"/>
              <a:t>www.ou.edu</a:t>
            </a:r>
            <a:r>
              <a:rPr lang="en-US" sz="4800" dirty="0"/>
              <a:t>/</a:t>
            </a:r>
            <a:r>
              <a:rPr lang="en-US" sz="4800" dirty="0" err="1"/>
              <a:t>gened</a:t>
            </a:r>
            <a:r>
              <a:rPr lang="en-US" sz="4800" dirty="0"/>
              <a:t> </a:t>
            </a:r>
          </a:p>
          <a:p>
            <a:pPr fontAlgn="base"/>
            <a:r>
              <a:rPr lang="en-US" sz="4800" dirty="0"/>
              <a:t>http://</a:t>
            </a:r>
            <a:r>
              <a:rPr lang="en-US" sz="4800" dirty="0" err="1"/>
              <a:t>checksheets.ou.edu</a:t>
            </a:r>
            <a:r>
              <a:rPr lang="en-US" sz="4800" dirty="0"/>
              <a:t>/18checksheets/soc-gen-2018.pdf </a:t>
            </a:r>
            <a:br>
              <a:rPr lang="en-US" sz="4800" dirty="0"/>
            </a:br>
            <a:r>
              <a:rPr lang="en-US" sz="4800" dirty="0"/>
              <a:t> </a:t>
            </a:r>
          </a:p>
          <a:p>
            <a:pPr lvl="0" fontAlgn="base"/>
            <a:r>
              <a:rPr lang="en-US" sz="4800" dirty="0"/>
              <a:t>University of Utah (Salt Lake City, UT) </a:t>
            </a:r>
          </a:p>
          <a:p>
            <a:pPr lvl="0" fontAlgn="base"/>
            <a:r>
              <a:rPr lang="en-US" sz="4800" dirty="0"/>
              <a:t>VERIFIED: </a:t>
            </a:r>
            <a:r>
              <a:rPr lang="en-US" sz="4800" dirty="0" err="1"/>
              <a:t>Sociol</a:t>
            </a:r>
            <a:r>
              <a:rPr lang="en-US" sz="4800" dirty="0"/>
              <a:t> 101 CAN be used for Gen Ed Social Science Distribution-</a:t>
            </a:r>
            <a:r>
              <a:rPr lang="en-US" sz="4800" dirty="0" err="1"/>
              <a:t>dbs</a:t>
            </a:r>
            <a:r>
              <a:rPr lang="en-US" sz="4800" dirty="0"/>
              <a:t> 9-24-18</a:t>
            </a:r>
          </a:p>
          <a:p>
            <a:pPr lvl="0" fontAlgn="base"/>
            <a:r>
              <a:rPr lang="en-US" sz="4800" dirty="0"/>
              <a:t> </a:t>
            </a:r>
          </a:p>
          <a:p>
            <a:pPr fontAlgn="base"/>
            <a:r>
              <a:rPr lang="en-US" sz="4800" u="sng" dirty="0"/>
              <a:t>http://</a:t>
            </a:r>
            <a:r>
              <a:rPr lang="en-US" sz="4800" u="sng" dirty="0" err="1"/>
              <a:t>www.utah.edu</a:t>
            </a:r>
            <a:r>
              <a:rPr lang="en-US" sz="4800" u="sng" dirty="0"/>
              <a:t>/</a:t>
            </a:r>
            <a:r>
              <a:rPr lang="en-US" sz="4800" dirty="0"/>
              <a:t> </a:t>
            </a:r>
          </a:p>
          <a:p>
            <a:pPr fontAlgn="base"/>
            <a:r>
              <a:rPr lang="en-US" sz="4800" u="sng" dirty="0"/>
              <a:t>https://</a:t>
            </a:r>
            <a:r>
              <a:rPr lang="en-US" sz="4800" u="sng" dirty="0" err="1"/>
              <a:t>ugs.utah.edu</a:t>
            </a:r>
            <a:r>
              <a:rPr lang="en-US" sz="4800" u="sng" dirty="0"/>
              <a:t>/general-education/</a:t>
            </a:r>
            <a:r>
              <a:rPr lang="en-US" sz="4800" dirty="0"/>
              <a:t> </a:t>
            </a:r>
          </a:p>
          <a:p>
            <a:pPr fontAlgn="base"/>
            <a:r>
              <a:rPr lang="en-US" sz="4800" dirty="0"/>
              <a:t>https://</a:t>
            </a:r>
            <a:r>
              <a:rPr lang="en-US" sz="4800" dirty="0" err="1"/>
              <a:t>soc.utah.edu</a:t>
            </a:r>
            <a:r>
              <a:rPr lang="en-US" sz="4800" dirty="0"/>
              <a:t>/undergraduate/sociology-</a:t>
            </a:r>
            <a:r>
              <a:rPr lang="en-US" sz="4800" dirty="0" err="1"/>
              <a:t>major.php</a:t>
            </a:r>
            <a:r>
              <a:rPr lang="en-US" sz="4800" dirty="0"/>
              <a:t> </a:t>
            </a:r>
          </a:p>
          <a:p>
            <a:pPr fontAlgn="base"/>
            <a:r>
              <a:rPr lang="en-US" sz="4800" dirty="0"/>
              <a:t> </a:t>
            </a:r>
            <a:br>
              <a:rPr lang="en-US" sz="4800" dirty="0"/>
            </a:br>
            <a:r>
              <a:rPr lang="en-US" sz="4800" dirty="0"/>
              <a:t> </a:t>
            </a:r>
          </a:p>
          <a:p>
            <a:pPr lvl="0" fontAlgn="base"/>
            <a:r>
              <a:rPr lang="en-US" sz="4800" dirty="0"/>
              <a:t>Virginia Commonwealth University (Richmond, VA) </a:t>
            </a:r>
          </a:p>
          <a:p>
            <a:pPr lvl="0" fontAlgn="base"/>
            <a:r>
              <a:rPr lang="en-US" sz="4800" dirty="0"/>
              <a:t>VERIFIED: </a:t>
            </a:r>
            <a:r>
              <a:rPr lang="en-US" sz="4800" dirty="0" err="1"/>
              <a:t>Sociol</a:t>
            </a:r>
            <a:r>
              <a:rPr lang="en-US" sz="4800" dirty="0"/>
              <a:t> 101 CAN be used for Gen Ed Social Science Distribution-</a:t>
            </a:r>
            <a:r>
              <a:rPr lang="en-US" sz="4800" dirty="0" err="1"/>
              <a:t>dbs</a:t>
            </a:r>
            <a:r>
              <a:rPr lang="en-US" sz="4800" dirty="0"/>
              <a:t> 9-24-18</a:t>
            </a:r>
          </a:p>
          <a:p>
            <a:pPr lvl="0" fontAlgn="base"/>
            <a:r>
              <a:rPr lang="en-US" sz="4800" dirty="0"/>
              <a:t> </a:t>
            </a:r>
            <a:r>
              <a:rPr lang="en-US" sz="4800" u="sng" dirty="0" smtClean="0"/>
              <a:t>https</a:t>
            </a:r>
            <a:r>
              <a:rPr lang="en-US" sz="4800" u="sng" dirty="0"/>
              <a:t>://</a:t>
            </a:r>
            <a:r>
              <a:rPr lang="en-US" sz="4800" u="sng" dirty="0" err="1"/>
              <a:t>www.vcu.edu</a:t>
            </a:r>
            <a:r>
              <a:rPr lang="en-US" sz="4800" u="sng" dirty="0"/>
              <a:t>/</a:t>
            </a:r>
            <a:r>
              <a:rPr lang="en-US" sz="4800" dirty="0"/>
              <a:t>  </a:t>
            </a:r>
          </a:p>
          <a:p>
            <a:pPr lvl="0" fontAlgn="base"/>
            <a:r>
              <a:rPr lang="en-US" sz="4800" dirty="0"/>
              <a:t>https://</a:t>
            </a:r>
            <a:r>
              <a:rPr lang="en-US" sz="4800" dirty="0" err="1"/>
              <a:t>sociology.vcu.edu</a:t>
            </a:r>
            <a:r>
              <a:rPr lang="en-US" sz="4800" dirty="0"/>
              <a:t>/undergraduate/bachelor-of-science-in-sociology/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3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Since the discussions and decisions regarding implementation of Gen Ed 2.0 occurred without </a:t>
            </a:r>
            <a:r>
              <a:rPr lang="en-US" dirty="0" smtClean="0"/>
              <a:t>full consideration </a:t>
            </a:r>
            <a:r>
              <a:rPr lang="en-US" dirty="0" smtClean="0"/>
              <a:t>of the prospect of a parallel or competing option for students (MOTR 42), members of CAS request official procedures be put in place to troubleshoot and adjust Gen Ed 2.0 to ensure it is not a hindrance to </a:t>
            </a:r>
            <a:r>
              <a:rPr lang="en-US" dirty="0" smtClean="0"/>
              <a:t>enrollment and existing programs.</a:t>
            </a:r>
            <a:endParaRPr lang="en-US" dirty="0" smtClean="0"/>
          </a:p>
          <a:p>
            <a:r>
              <a:rPr lang="en-US" dirty="0" smtClean="0"/>
              <a:t>Based on the unanticipated consequences of separating Intro courses from Gen Ed 2.0 we further recommend reinstating this standard and seeking alternative strategies to resolving the concerns raised by Dr. </a:t>
            </a:r>
            <a:r>
              <a:rPr lang="en-US" dirty="0" err="1" smtClean="0"/>
              <a:t>Oyler</a:t>
            </a:r>
            <a:r>
              <a:rPr lang="en-US" dirty="0" smtClean="0"/>
              <a:t> et 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88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402</Words>
  <Application>Microsoft Macintosh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Why have discipline specific Introductory courses have been removed from Gen Ed 2.0?</vt:lpstr>
      <vt:lpstr>Some unanticipated consequences of removing Intro/required courses from UMKC’s “native” Gen Ed 2.0</vt:lpstr>
      <vt:lpstr>If Gen Ed 2.0 as currently configured is implemented…</vt:lpstr>
      <vt:lpstr>Peer Institutions Using SOC 101 as a Gen Ed Requirement</vt:lpstr>
      <vt:lpstr>Operational Peers</vt:lpstr>
      <vt:lpstr>Aspirational Peers</vt:lpstr>
      <vt:lpstr>Recommendation</vt:lpstr>
    </vt:vector>
  </TitlesOfParts>
  <Company>University of Missouri - Kansas 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Institutions Using SOC 101 as a Gen Ed Requirement</dc:title>
  <dc:creator>UMKC Faculty and Staff</dc:creator>
  <cp:lastModifiedBy>UMKC Faculty and Staff</cp:lastModifiedBy>
  <cp:revision>12</cp:revision>
  <dcterms:created xsi:type="dcterms:W3CDTF">2018-09-28T12:24:09Z</dcterms:created>
  <dcterms:modified xsi:type="dcterms:W3CDTF">2018-10-02T16:40:13Z</dcterms:modified>
</cp:coreProperties>
</file>